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8"/>
  </p:notesMasterIdLst>
  <p:sldIdLst>
    <p:sldId id="358" r:id="rId2"/>
    <p:sldId id="360" r:id="rId3"/>
    <p:sldId id="454" r:id="rId4"/>
    <p:sldId id="455" r:id="rId5"/>
    <p:sldId id="456" r:id="rId6"/>
    <p:sldId id="435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53" r:id="rId19"/>
    <p:sldId id="449" r:id="rId20"/>
    <p:sldId id="450" r:id="rId21"/>
    <p:sldId id="452" r:id="rId22"/>
    <p:sldId id="437" r:id="rId23"/>
    <p:sldId id="458" r:id="rId24"/>
    <p:sldId id="356" r:id="rId25"/>
    <p:sldId id="457" r:id="rId26"/>
    <p:sldId id="339" r:id="rId27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9" autoAdjust="0"/>
    <p:restoredTop sz="86377" autoAdjust="0"/>
  </p:normalViewPr>
  <p:slideViewPr>
    <p:cSldViewPr>
      <p:cViewPr varScale="1">
        <p:scale>
          <a:sx n="76" d="100"/>
          <a:sy n="76" d="100"/>
        </p:scale>
        <p:origin x="-17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3BED-F66B-414C-999C-6DB97E9C9F9B}" type="datetimeFigureOut">
              <a:rPr lang="da-DK" smtClean="0"/>
              <a:t>28/02/16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8751-1623-764B-BC39-A3746FBF2F7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7310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134" tIns="42067" rIns="84134" bIns="42067" rtlCol="0" anchor="ctr"/>
          <a:lstStyle/>
          <a:p>
            <a:pPr algn="ctr"/>
            <a:endParaRPr lang="en-US"/>
          </a:p>
        </p:txBody>
      </p:sp>
      <p:pic>
        <p:nvPicPr>
          <p:cNvPr id="4" name="Picture 6" descr="3foto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02" y="1200324"/>
            <a:ext cx="6900755" cy="3168687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7189" y="4468599"/>
            <a:ext cx="6982068" cy="717493"/>
          </a:xfrm>
          <a:prstGeom prst="rect">
            <a:avLst/>
          </a:prstGeom>
        </p:spPr>
        <p:txBody>
          <a:bodyPr lIns="84134" tIns="42067" rIns="84134" bIns="42067"/>
          <a:lstStyle>
            <a:lvl1pPr>
              <a:buNone/>
              <a:defRPr sz="33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 smtClean="0"/>
              <a:t>Overskrift</a:t>
            </a:r>
            <a:endParaRPr lang="da-DK" dirty="0"/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6" y="5194507"/>
            <a:ext cx="6982220" cy="1369537"/>
          </a:xfrm>
          <a:prstGeom prst="rect">
            <a:avLst/>
          </a:prstGeom>
        </p:spPr>
        <p:txBody>
          <a:bodyPr lIns="84134" tIns="42067" rIns="84134" bIns="42067"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 smtClean="0"/>
              <a:t>Duis</a:t>
            </a:r>
            <a:r>
              <a:rPr lang="da-DK" dirty="0" smtClean="0"/>
              <a:t> </a:t>
            </a:r>
            <a:r>
              <a:rPr lang="da-DK" dirty="0" err="1" smtClean="0"/>
              <a:t>autem</a:t>
            </a:r>
            <a:r>
              <a:rPr lang="da-DK" dirty="0" smtClean="0"/>
              <a:t> vel </a:t>
            </a:r>
            <a:r>
              <a:rPr lang="da-DK" dirty="0" err="1" smtClean="0"/>
              <a:t>eum</a:t>
            </a:r>
            <a:r>
              <a:rPr lang="da-DK" dirty="0" smtClean="0"/>
              <a:t> </a:t>
            </a:r>
            <a:r>
              <a:rPr lang="da-DK" dirty="0" err="1" smtClean="0"/>
              <a:t>iriure</a:t>
            </a:r>
            <a:r>
              <a:rPr lang="da-DK" dirty="0" smtClean="0"/>
              <a:t> </a:t>
            </a:r>
            <a:r>
              <a:rPr lang="da-DK" dirty="0" err="1" smtClean="0"/>
              <a:t>dolor</a:t>
            </a:r>
            <a:r>
              <a:rPr lang="da-DK" dirty="0" smtClean="0"/>
              <a:t> in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r>
              <a:rPr lang="da-DK" dirty="0" smtClean="0"/>
              <a:t> </a:t>
            </a:r>
            <a:r>
              <a:rPr lang="da-DK" dirty="0" err="1" smtClean="0"/>
              <a:t>hendrerit</a:t>
            </a:r>
            <a:r>
              <a:rPr lang="da-DK" dirty="0" smtClean="0"/>
              <a:t> in </a:t>
            </a:r>
            <a:r>
              <a:rPr lang="da-DK" dirty="0" err="1" smtClean="0"/>
              <a:t>vulputate</a:t>
            </a:r>
            <a:r>
              <a:rPr lang="da-DK" dirty="0" smtClean="0"/>
              <a:t> </a:t>
            </a:r>
            <a:r>
              <a:rPr lang="da-DK" dirty="0" err="1" smtClean="0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541" y="9991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6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4038600" cy="438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35163"/>
            <a:ext cx="4038600" cy="4389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0DADB-F7B2-476C-9DD0-F2FF1D159BAC}" type="datetimeFigureOut">
              <a:rPr lang="da-DK"/>
              <a:pPr>
                <a:defRPr/>
              </a:pPr>
              <a:t>28/02/16</a:t>
            </a:fld>
            <a:endParaRPr lang="da-DK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59CDC-2997-40AF-8C2F-31CEB6CDC848}" type="slidenum">
              <a:rPr lang="da-DK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678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FD1E4D-6B93-4EE9-8A10-B8AD336451E2}" type="datetimeFigureOut">
              <a:rPr lang="da-DK" smtClean="0"/>
              <a:pPr/>
              <a:t>28/02/16</a:t>
            </a:fld>
            <a:endParaRPr lang="da-DK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DE68CA-CE29-48B2-A76D-5FAA5388020D}" type="slidenum">
              <a:rPr lang="da-DK" smtClean="0"/>
              <a:pPr/>
              <a:t>‹nr.›</a:t>
            </a:fld>
            <a:endParaRPr 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9" r:id="rId12"/>
    <p:sldLayoutId id="2147483830" r:id="rId13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>
          <a:xfrm>
            <a:off x="1037188" y="4468599"/>
            <a:ext cx="7423243" cy="717493"/>
          </a:xfrm>
        </p:spPr>
        <p:txBody>
          <a:bodyPr>
            <a:normAutofit/>
          </a:bodyPr>
          <a:lstStyle/>
          <a:p>
            <a:r>
              <a:rPr lang="da-DK" dirty="0" smtClean="0"/>
              <a:t>OS Security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/>
          </p:nvPr>
        </p:nvSpPr>
        <p:spPr>
          <a:xfrm>
            <a:off x="1037037" y="5194507"/>
            <a:ext cx="7281355" cy="1369537"/>
          </a:xfrm>
        </p:spPr>
        <p:txBody>
          <a:bodyPr>
            <a:normAutofit/>
          </a:bodyPr>
          <a:lstStyle/>
          <a:p>
            <a:r>
              <a:rPr lang="da-DK" sz="1800" dirty="0" err="1"/>
              <a:t>Understanding</a:t>
            </a:r>
            <a:r>
              <a:rPr lang="da-DK" sz="1800" dirty="0"/>
              <a:t> principles for </a:t>
            </a:r>
            <a:r>
              <a:rPr lang="da-DK" sz="1800" dirty="0" err="1"/>
              <a:t>access</a:t>
            </a:r>
            <a:r>
              <a:rPr lang="da-DK" sz="1800" dirty="0"/>
              <a:t> </a:t>
            </a:r>
            <a:r>
              <a:rPr lang="da-DK" sz="1800" dirty="0" err="1"/>
              <a:t>control</a:t>
            </a:r>
            <a:r>
              <a:rPr lang="da-DK" sz="1800" dirty="0"/>
              <a:t> in operating systems. Maintenance of the OS - </a:t>
            </a:r>
            <a:r>
              <a:rPr lang="da-DK" sz="1800" dirty="0" err="1"/>
              <a:t>updating</a:t>
            </a:r>
            <a:r>
              <a:rPr lang="da-DK" sz="1800" dirty="0"/>
              <a:t> and </a:t>
            </a:r>
            <a:r>
              <a:rPr lang="da-DK" sz="1800" dirty="0" err="1"/>
              <a:t>disaster</a:t>
            </a:r>
            <a:r>
              <a:rPr lang="da-DK" sz="1800" dirty="0"/>
              <a:t> </a:t>
            </a:r>
            <a:r>
              <a:rPr lang="da-DK" sz="1800" dirty="0" err="1"/>
              <a:t>recovery</a:t>
            </a:r>
            <a:r>
              <a:rPr lang="da-DK" sz="1800" dirty="0"/>
              <a:t>. </a:t>
            </a:r>
            <a:r>
              <a:rPr lang="da-DK" sz="1800" dirty="0" err="1"/>
              <a:t>GPOs</a:t>
            </a:r>
            <a:r>
              <a:rPr lang="da-DK" sz="1800" dirty="0"/>
              <a:t>. Recovery </a:t>
            </a:r>
            <a:r>
              <a:rPr lang="da-DK" sz="1800" dirty="0" err="1"/>
              <a:t>planning</a:t>
            </a:r>
            <a:r>
              <a:rPr lang="da-DK" sz="1800" dirty="0"/>
              <a:t>.</a:t>
            </a:r>
            <a:endParaRPr lang="da-DK" sz="1800" dirty="0"/>
          </a:p>
        </p:txBody>
      </p:sp>
      <p:sp>
        <p:nvSpPr>
          <p:cNvPr id="4" name="Tekstfelt 3"/>
          <p:cNvSpPr txBox="1"/>
          <p:nvPr/>
        </p:nvSpPr>
        <p:spPr>
          <a:xfrm>
            <a:off x="7866879" y="6379928"/>
            <a:ext cx="1259953" cy="346566"/>
          </a:xfrm>
          <a:prstGeom prst="rect">
            <a:avLst/>
          </a:prstGeom>
          <a:noFill/>
        </p:spPr>
        <p:txBody>
          <a:bodyPr wrap="none" lIns="84134" tIns="42067" rIns="84134" bIns="42067" rtlCol="0">
            <a:spAutoFit/>
          </a:bodyPr>
          <a:lstStyle/>
          <a:p>
            <a:r>
              <a:rPr lang="da-DK" sz="1700" dirty="0" smtClean="0">
                <a:solidFill>
                  <a:srgbClr val="BFBFBF"/>
                </a:solidFill>
              </a:rPr>
              <a:t>Tue </a:t>
            </a:r>
            <a:r>
              <a:rPr lang="da-DK" sz="1700" dirty="0">
                <a:solidFill>
                  <a:srgbClr val="BFBFBF"/>
                </a:solidFill>
              </a:rPr>
              <a:t>Becher</a:t>
            </a:r>
          </a:p>
        </p:txBody>
      </p:sp>
    </p:spTree>
    <p:extLst>
      <p:ext uri="{BB962C8B-B14F-4D97-AF65-F5344CB8AC3E}">
        <p14:creationId xmlns:p14="http://schemas.microsoft.com/office/powerpoint/2010/main" val="308553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UAC – User Account Control</a:t>
            </a:r>
          </a:p>
        </p:txBody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73562"/>
          </a:xfrm>
        </p:spPr>
        <p:txBody>
          <a:bodyPr/>
          <a:lstStyle/>
          <a:p>
            <a:pPr eaLnBrk="1" hangingPunct="1"/>
            <a:r>
              <a:rPr lang="en-GB" noProof="0" dirty="0" smtClean="0"/>
              <a:t>Microsoft implementation of LUA</a:t>
            </a:r>
          </a:p>
          <a:p>
            <a:pPr eaLnBrk="1" hangingPunct="1"/>
            <a:r>
              <a:rPr lang="en-GB" noProof="0" dirty="0" smtClean="0"/>
              <a:t>Admin approval mode</a:t>
            </a:r>
          </a:p>
          <a:p>
            <a:pPr lvl="1" eaLnBrk="1" hangingPunct="1"/>
            <a:r>
              <a:rPr lang="en-GB" noProof="0" dirty="0" smtClean="0"/>
              <a:t>Security token is split during logon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GB" noProof="0" dirty="0" smtClean="0"/>
              <a:t>	– </a:t>
            </a:r>
            <a:r>
              <a:rPr lang="en-GB" b="1" noProof="0" dirty="0" smtClean="0"/>
              <a:t>Standard user token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en-GB" b="1" noProof="0" dirty="0" smtClean="0"/>
              <a:t>	– Admin token</a:t>
            </a:r>
          </a:p>
          <a:p>
            <a:pPr lvl="1" eaLnBrk="1" hangingPunct="1"/>
            <a:r>
              <a:rPr lang="en-GB" noProof="0" dirty="0" smtClean="0"/>
              <a:t>Administrator shell run with </a:t>
            </a:r>
            <a:r>
              <a:rPr lang="en-GB" b="1" noProof="0" dirty="0" smtClean="0"/>
              <a:t>Standard User </a:t>
            </a:r>
            <a:r>
              <a:rPr lang="en-GB" noProof="0" dirty="0" smtClean="0"/>
              <a:t>token</a:t>
            </a:r>
          </a:p>
          <a:p>
            <a:pPr lvl="1" eaLnBrk="1" hangingPunct="1"/>
            <a:r>
              <a:rPr lang="en-GB" noProof="0" dirty="0" smtClean="0"/>
              <a:t>Consent needed to create a process using the admin token</a:t>
            </a:r>
          </a:p>
        </p:txBody>
      </p:sp>
    </p:spTree>
    <p:extLst>
      <p:ext uri="{BB962C8B-B14F-4D97-AF65-F5344CB8AC3E}">
        <p14:creationId xmlns:p14="http://schemas.microsoft.com/office/powerpoint/2010/main" val="299107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UAC – User Account Control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7138988" cy="4389437"/>
          </a:xfrm>
        </p:spPr>
        <p:txBody>
          <a:bodyPr/>
          <a:lstStyle/>
          <a:p>
            <a:pPr eaLnBrk="1" hangingPunct="1"/>
            <a:r>
              <a:rPr lang="en-GB" sz="2200" noProof="0" dirty="0" smtClean="0"/>
              <a:t>Elevation prompt for admin users</a:t>
            </a:r>
          </a:p>
          <a:p>
            <a:pPr eaLnBrk="1" hangingPunct="1"/>
            <a:endParaRPr lang="en-GB" sz="2200" noProof="0" dirty="0" smtClean="0"/>
          </a:p>
        </p:txBody>
      </p:sp>
      <p:pic>
        <p:nvPicPr>
          <p:cNvPr id="64516" name="Picture 4" descr="image00211562480383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11413" y="2852738"/>
            <a:ext cx="4038600" cy="2208212"/>
          </a:xfrm>
        </p:spPr>
      </p:pic>
    </p:spTree>
    <p:extLst>
      <p:ext uri="{BB962C8B-B14F-4D97-AF65-F5344CB8AC3E}">
        <p14:creationId xmlns:p14="http://schemas.microsoft.com/office/powerpoint/2010/main" val="39478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UAC – User Account Control</a:t>
            </a:r>
          </a:p>
        </p:txBody>
      </p:sp>
      <p:sp>
        <p:nvSpPr>
          <p:cNvPr id="30722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7643813" cy="4389437"/>
          </a:xfrm>
        </p:spPr>
        <p:txBody>
          <a:bodyPr/>
          <a:lstStyle/>
          <a:p>
            <a:pPr eaLnBrk="1" hangingPunct="1"/>
            <a:r>
              <a:rPr lang="en-GB" sz="2200" noProof="0" dirty="0" smtClean="0"/>
              <a:t>Elevation prompt for standard users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55875" y="2420938"/>
            <a:ext cx="4038600" cy="3944937"/>
          </a:xfrm>
        </p:spPr>
      </p:pic>
    </p:spTree>
    <p:extLst>
      <p:ext uri="{BB962C8B-B14F-4D97-AF65-F5344CB8AC3E}">
        <p14:creationId xmlns:p14="http://schemas.microsoft.com/office/powerpoint/2010/main" val="242089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Shield symbol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8147050" cy="4389437"/>
          </a:xfrm>
        </p:spPr>
        <p:txBody>
          <a:bodyPr/>
          <a:lstStyle/>
          <a:p>
            <a:pPr eaLnBrk="1" hangingPunct="1"/>
            <a:r>
              <a:rPr lang="en-GB" sz="2200" noProof="0" dirty="0" smtClean="0"/>
              <a:t>Indicates that a control require elevated rights </a:t>
            </a:r>
          </a:p>
        </p:txBody>
      </p:sp>
      <p:pic>
        <p:nvPicPr>
          <p:cNvPr id="3174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439053" y="773104"/>
            <a:ext cx="1204913" cy="1512888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2357430"/>
            <a:ext cx="5857916" cy="437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153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Windows Group Policies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495300" eaLnBrk="1" hangingPunct="1"/>
            <a:r>
              <a:rPr lang="en-GB" noProof="0" dirty="0" smtClean="0"/>
              <a:t>Centralizes management of user and computer configuration settings throughout a network</a:t>
            </a:r>
          </a:p>
          <a:p>
            <a:pPr marL="2691130" lvl="8" indent="-495300"/>
            <a:endParaRPr lang="en-GB" noProof="0" dirty="0" smtClean="0"/>
          </a:p>
          <a:p>
            <a:pPr marL="495300" indent="-495300" eaLnBrk="1" hangingPunct="1"/>
            <a:r>
              <a:rPr lang="en-GB" noProof="0" dirty="0" smtClean="0"/>
              <a:t>GPO – Group Policy Object</a:t>
            </a:r>
          </a:p>
          <a:p>
            <a:pPr marL="862013" lvl="1" indent="-495300" eaLnBrk="1" hangingPunct="1"/>
            <a:r>
              <a:rPr lang="en-GB" noProof="0" dirty="0" smtClean="0"/>
              <a:t>AD object used to configure policy settings for  user and computer objects</a:t>
            </a:r>
          </a:p>
          <a:p>
            <a:pPr marL="495300" indent="-495300" eaLnBrk="1" hangingPunct="1">
              <a:buNone/>
            </a:pP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727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Group Policies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495300" eaLnBrk="1" hangingPunct="1"/>
            <a:r>
              <a:rPr lang="en-GB" noProof="0" dirty="0" smtClean="0"/>
              <a:t>Modify default GPOs</a:t>
            </a:r>
          </a:p>
          <a:p>
            <a:pPr marL="495300" indent="-495300" eaLnBrk="1" hangingPunct="1"/>
            <a:r>
              <a:rPr lang="en-GB" noProof="0" dirty="0" smtClean="0"/>
              <a:t>Create new GPOs and link to sites, domains and OU</a:t>
            </a:r>
          </a:p>
          <a:p>
            <a:pPr marL="495300" indent="-495300" eaLnBrk="1" hangingPunct="1"/>
            <a:r>
              <a:rPr lang="en-GB" noProof="0" dirty="0" smtClean="0"/>
              <a:t>Applied in LSDOU order</a:t>
            </a:r>
          </a:p>
          <a:p>
            <a:pPr marL="850900" lvl="1" indent="-457200" eaLnBrk="1" hangingPunct="1">
              <a:buFont typeface="Wingdings 2" pitchFamily="18" charset="2"/>
              <a:buAutoNum type="arabicPeriod"/>
            </a:pPr>
            <a:r>
              <a:rPr lang="en-GB" noProof="0" dirty="0" smtClean="0"/>
              <a:t>Local</a:t>
            </a:r>
          </a:p>
          <a:p>
            <a:pPr marL="850900" lvl="1" indent="-457200" eaLnBrk="1" hangingPunct="1">
              <a:buFont typeface="Wingdings 2" pitchFamily="18" charset="2"/>
              <a:buAutoNum type="arabicPeriod"/>
            </a:pPr>
            <a:r>
              <a:rPr lang="en-GB" noProof="0" dirty="0" smtClean="0"/>
              <a:t>Site</a:t>
            </a:r>
          </a:p>
          <a:p>
            <a:pPr marL="850900" lvl="1" indent="-457200" eaLnBrk="1" hangingPunct="1">
              <a:buFont typeface="Wingdings 2" pitchFamily="18" charset="2"/>
              <a:buAutoNum type="arabicPeriod"/>
            </a:pPr>
            <a:r>
              <a:rPr lang="en-GB" noProof="0" dirty="0" smtClean="0"/>
              <a:t>Domain</a:t>
            </a:r>
          </a:p>
          <a:p>
            <a:pPr marL="850900" lvl="1" indent="-457200" eaLnBrk="1" hangingPunct="1">
              <a:buFont typeface="Wingdings 2" pitchFamily="18" charset="2"/>
              <a:buAutoNum type="arabicPeriod"/>
            </a:pPr>
            <a:r>
              <a:rPr lang="en-GB" noProof="0" dirty="0" smtClean="0"/>
              <a:t>Organizational Units</a:t>
            </a:r>
          </a:p>
          <a:p>
            <a:pPr marL="495300" indent="-495300" eaLnBrk="1" hangingPunct="1"/>
            <a:r>
              <a:rPr lang="en-GB" noProof="0" dirty="0" smtClean="0"/>
              <a:t>Settings will be propagated to all users and computers in the container</a:t>
            </a:r>
          </a:p>
        </p:txBody>
      </p:sp>
    </p:spTree>
    <p:extLst>
      <p:ext uri="{BB962C8B-B14F-4D97-AF65-F5344CB8AC3E}">
        <p14:creationId xmlns:p14="http://schemas.microsoft.com/office/powerpoint/2010/main" val="15161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rcRect l="-7792" r="-7792"/>
          <a:stretch>
            <a:fillRect/>
          </a:stretch>
        </p:blipFill>
        <p:spPr>
          <a:xfrm>
            <a:off x="457200" y="549275"/>
            <a:ext cx="8229600" cy="5775325"/>
          </a:xfrm>
        </p:spPr>
      </p:pic>
    </p:spTree>
    <p:extLst>
      <p:ext uri="{BB962C8B-B14F-4D97-AF65-F5344CB8AC3E}">
        <p14:creationId xmlns:p14="http://schemas.microsoft.com/office/powerpoint/2010/main" val="385829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Exercise</a:t>
            </a:r>
            <a:endParaRPr lang="en-GB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Start the GPO editor – MMC snap-in</a:t>
            </a:r>
          </a:p>
          <a:p>
            <a:pPr lvl="1"/>
            <a:r>
              <a:rPr lang="en-GB" noProof="0" dirty="0" smtClean="0"/>
              <a:t>Run </a:t>
            </a:r>
            <a:r>
              <a:rPr lang="en-GB" b="1" noProof="0" dirty="0" smtClean="0"/>
              <a:t>mmc.exe</a:t>
            </a:r>
          </a:p>
          <a:p>
            <a:pPr lvl="1"/>
            <a:r>
              <a:rPr lang="en-GB" noProof="0" dirty="0" smtClean="0"/>
              <a:t>Add the </a:t>
            </a:r>
            <a:r>
              <a:rPr lang="en-GB" b="1" noProof="0" dirty="0" smtClean="0"/>
              <a:t>Group Policy Object Editor</a:t>
            </a:r>
            <a:r>
              <a:rPr lang="en-GB" noProof="0" dirty="0" smtClean="0"/>
              <a:t> Snap-in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Locate the computer auditing policies</a:t>
            </a:r>
          </a:p>
          <a:p>
            <a:r>
              <a:rPr lang="en-GB" noProof="0" dirty="0" smtClean="0"/>
              <a:t>Enable auditing of Logon/Logoff events</a:t>
            </a:r>
          </a:p>
          <a:p>
            <a:pPr lvl="8"/>
            <a:endParaRPr lang="en-GB" noProof="0" dirty="0" smtClean="0"/>
          </a:p>
          <a:p>
            <a:r>
              <a:rPr lang="en-GB" noProof="0" dirty="0" smtClean="0"/>
              <a:t>Verify that the change is working</a:t>
            </a:r>
          </a:p>
          <a:p>
            <a:pPr>
              <a:buNone/>
            </a:pPr>
            <a:r>
              <a:rPr lang="en-GB" noProof="0" dirty="0" smtClean="0"/>
              <a:t>	- lookup audit events in event viewer</a:t>
            </a:r>
            <a:endParaRPr lang="en-GB" noProof="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60648"/>
            <a:ext cx="5760640" cy="34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42067"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lIns="84134" tIns="42067" rIns="84134" bIns="42067"/>
          <a:lstStyle/>
          <a:p>
            <a:r>
              <a:rPr lang="da-DK" dirty="0" smtClean="0"/>
              <a:t>Pen </a:t>
            </a:r>
            <a:r>
              <a:rPr lang="da-DK" dirty="0" err="1" smtClean="0"/>
              <a:t>testing</a:t>
            </a:r>
            <a:r>
              <a:rPr lang="da-DK" dirty="0" smtClean="0"/>
              <a:t> </a:t>
            </a:r>
            <a:r>
              <a:rPr lang="da-DK" dirty="0" err="1" smtClean="0"/>
              <a:t>distrobutions</a:t>
            </a:r>
            <a:r>
              <a:rPr lang="da-DK" dirty="0" smtClean="0"/>
              <a:t> by Jacob </a:t>
            </a:r>
            <a:r>
              <a:rPr lang="da-DK" dirty="0" err="1" smtClean="0"/>
              <a:t>Kostecki</a:t>
            </a:r>
            <a:endParaRPr lang="da-DK" dirty="0" smtClean="0"/>
          </a:p>
          <a:p>
            <a:pPr lvl="1"/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28" y="2267391"/>
            <a:ext cx="7594441" cy="37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6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DAC - Dynamic Access Control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1935480"/>
            <a:ext cx="3322712" cy="3797776"/>
          </a:xfrm>
        </p:spPr>
        <p:txBody>
          <a:bodyPr/>
          <a:lstStyle/>
          <a:p>
            <a:r>
              <a:rPr lang="da-DK" dirty="0" smtClean="0"/>
              <a:t>Permission management </a:t>
            </a:r>
            <a:r>
              <a:rPr lang="da-DK" dirty="0" err="1" smtClean="0"/>
              <a:t>based</a:t>
            </a:r>
            <a:r>
              <a:rPr lang="da-DK" dirty="0" smtClean="0"/>
              <a:t> on </a:t>
            </a:r>
            <a:r>
              <a:rPr lang="da-DK" dirty="0" err="1" smtClean="0"/>
              <a:t>rules</a:t>
            </a:r>
            <a:r>
              <a:rPr lang="da-DK" dirty="0" smtClean="0"/>
              <a:t> and </a:t>
            </a:r>
            <a:r>
              <a:rPr lang="da-DK" dirty="0" err="1" smtClean="0"/>
              <a:t>claims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60765"/>
            <a:ext cx="6835886" cy="47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Security </a:t>
            </a:r>
            <a:r>
              <a:rPr lang="da-DK" dirty="0" err="1" smtClean="0"/>
              <a:t>update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endParaRPr lang="da-DK" dirty="0"/>
          </a:p>
          <a:p>
            <a:r>
              <a:rPr lang="da-DK" dirty="0" smtClean="0"/>
              <a:t>http</a:t>
            </a:r>
            <a:r>
              <a:rPr lang="da-DK" dirty="0"/>
              <a:t>://</a:t>
            </a:r>
            <a:r>
              <a:rPr lang="da-DK" dirty="0" err="1"/>
              <a:t>watchguardsecuritycenter.com</a:t>
            </a:r>
            <a:r>
              <a:rPr lang="da-DK" dirty="0"/>
              <a:t>/</a:t>
            </a:r>
            <a:endParaRPr lang="da-DK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04864"/>
            <a:ext cx="4896544" cy="30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6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DAC </a:t>
            </a:r>
            <a:r>
              <a:rPr lang="da-DK" dirty="0" err="1" smtClean="0"/>
              <a:t>vs</a:t>
            </a:r>
            <a:r>
              <a:rPr lang="da-DK" dirty="0" smtClean="0"/>
              <a:t> ACL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789040"/>
            <a:ext cx="3378200" cy="2362200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89040"/>
            <a:ext cx="2747764" cy="2506732"/>
          </a:xfrm>
          <a:prstGeom prst="rect">
            <a:avLst/>
          </a:prstGeom>
        </p:spPr>
      </p:pic>
      <p:sp>
        <p:nvSpPr>
          <p:cNvPr id="11" name="Tekstfelt 10"/>
          <p:cNvSpPr txBox="1"/>
          <p:nvPr/>
        </p:nvSpPr>
        <p:spPr>
          <a:xfrm>
            <a:off x="1907704" y="34197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DAC</a:t>
            </a:r>
            <a:endParaRPr lang="da-DK" dirty="0"/>
          </a:p>
        </p:txBody>
      </p:sp>
      <p:sp>
        <p:nvSpPr>
          <p:cNvPr id="12" name="Tekstfelt 11"/>
          <p:cNvSpPr txBox="1"/>
          <p:nvPr/>
        </p:nvSpPr>
        <p:spPr>
          <a:xfrm>
            <a:off x="6804248" y="34197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ACL</a:t>
            </a:r>
            <a:endParaRPr lang="da-DK" dirty="0"/>
          </a:p>
        </p:txBody>
      </p:sp>
      <p:sp>
        <p:nvSpPr>
          <p:cNvPr id="13" name="Tekstfelt 12"/>
          <p:cNvSpPr txBox="1"/>
          <p:nvPr/>
        </p:nvSpPr>
        <p:spPr>
          <a:xfrm>
            <a:off x="2295902" y="1916832"/>
            <a:ext cx="4724370" cy="646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da-DK" dirty="0" smtClean="0"/>
              <a:t>Access </a:t>
            </a:r>
            <a:r>
              <a:rPr lang="da-DK" dirty="0" err="1" smtClean="0"/>
              <a:t>rule</a:t>
            </a:r>
            <a:r>
              <a:rPr lang="da-DK" dirty="0" smtClean="0"/>
              <a:t>:</a:t>
            </a:r>
          </a:p>
          <a:p>
            <a:r>
              <a:rPr lang="da-DK" dirty="0" smtClean="0"/>
              <a:t>Users from Lyngby AND </a:t>
            </a:r>
            <a:r>
              <a:rPr lang="da-DK" dirty="0" err="1" smtClean="0"/>
              <a:t>member</a:t>
            </a:r>
            <a:r>
              <a:rPr lang="da-DK" dirty="0" smtClean="0"/>
              <a:t> of </a:t>
            </a:r>
            <a:r>
              <a:rPr lang="da-DK" dirty="0" err="1" smtClean="0"/>
              <a:t>WebDev</a:t>
            </a:r>
            <a:endParaRPr lang="da-DK" dirty="0"/>
          </a:p>
        </p:txBody>
      </p:sp>
      <p:sp>
        <p:nvSpPr>
          <p:cNvPr id="14" name="Tekstfelt 13"/>
          <p:cNvSpPr txBox="1"/>
          <p:nvPr/>
        </p:nvSpPr>
        <p:spPr>
          <a:xfrm>
            <a:off x="711404" y="2987660"/>
            <a:ext cx="314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008000"/>
                </a:solidFill>
              </a:rPr>
              <a:t>Combination</a:t>
            </a:r>
            <a:r>
              <a:rPr lang="da-DK" dirty="0"/>
              <a:t> of </a:t>
            </a:r>
            <a:r>
              <a:rPr lang="da-DK" dirty="0" err="1"/>
              <a:t>claims</a:t>
            </a:r>
            <a:r>
              <a:rPr lang="da-DK" dirty="0"/>
              <a:t>/prop.,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5535940" y="2987660"/>
            <a:ext cx="28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008000"/>
                </a:solidFill>
              </a:rPr>
              <a:t>Seperation</a:t>
            </a:r>
            <a:r>
              <a:rPr lang="da-DK" dirty="0"/>
              <a:t> of </a:t>
            </a:r>
            <a:r>
              <a:rPr lang="da-DK" dirty="0" err="1"/>
              <a:t>groups</a:t>
            </a:r>
            <a:r>
              <a:rPr lang="da-DK" dirty="0"/>
              <a:t>/</a:t>
            </a:r>
            <a:r>
              <a:rPr lang="da-DK" dirty="0" err="1"/>
              <a:t>roles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80357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DAC: </a:t>
            </a:r>
            <a:r>
              <a:rPr lang="da-DK" dirty="0" err="1" smtClean="0"/>
              <a:t>hands-on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1800" dirty="0" err="1"/>
              <a:t>https</a:t>
            </a:r>
            <a:r>
              <a:rPr lang="da-DK" sz="1800" dirty="0"/>
              <a:t>://4sysops.com/</a:t>
            </a:r>
            <a:r>
              <a:rPr lang="da-DK" sz="1800" dirty="0" err="1"/>
              <a:t>archives</a:t>
            </a:r>
            <a:r>
              <a:rPr lang="da-DK" sz="1800" dirty="0"/>
              <a:t>/dynamic-access-control-dac-part-1-overview/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2348880"/>
            <a:ext cx="7147605" cy="280831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16" y="5015084"/>
            <a:ext cx="7020272" cy="18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5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Further</a:t>
            </a:r>
            <a:r>
              <a:rPr lang="da-DK" dirty="0" smtClean="0"/>
              <a:t> </a:t>
            </a:r>
            <a:r>
              <a:rPr lang="da-DK" dirty="0" err="1" smtClean="0"/>
              <a:t>reading</a:t>
            </a:r>
            <a:r>
              <a:rPr lang="is-IS" dirty="0" smtClean="0"/>
              <a:t>…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CSC : Critical Security Controls - Version 5</a:t>
            </a:r>
          </a:p>
          <a:p>
            <a:pPr marL="667512" lvl="2" indent="0">
              <a:buNone/>
            </a:pPr>
            <a:r>
              <a:rPr lang="en-GB" dirty="0"/>
              <a:t>https://</a:t>
            </a:r>
            <a:r>
              <a:rPr lang="en-GB" dirty="0" err="1"/>
              <a:t>www.sans.org</a:t>
            </a:r>
            <a:r>
              <a:rPr lang="en-GB" dirty="0"/>
              <a:t>/critical-security-controls/ </a:t>
            </a:r>
          </a:p>
          <a:p>
            <a:pPr lvl="2"/>
            <a:r>
              <a:rPr lang="en-GB" dirty="0"/>
              <a:t>CSC 11: Controlled Use of Administrative Privileges</a:t>
            </a:r>
          </a:p>
          <a:p>
            <a:pPr lvl="2"/>
            <a:r>
              <a:rPr lang="en-GB" dirty="0"/>
              <a:t>CSC 15: Controlled Access Based on the Need to Know</a:t>
            </a:r>
          </a:p>
          <a:p>
            <a:pPr lvl="2"/>
            <a:r>
              <a:rPr lang="en-GB" dirty="0"/>
              <a:t>CSC 16: Account Monitoring and Control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9063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Assignment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Describe</a:t>
            </a:r>
            <a:r>
              <a:rPr lang="da-DK" dirty="0" smtClean="0"/>
              <a:t> </a:t>
            </a:r>
            <a:r>
              <a:rPr lang="da-DK" dirty="0" err="1" smtClean="0"/>
              <a:t>yout</a:t>
            </a:r>
            <a:r>
              <a:rPr lang="da-DK" dirty="0" smtClean="0"/>
              <a:t> organisation (or parts of it)</a:t>
            </a:r>
            <a:r>
              <a:rPr lang="da-DK" dirty="0" smtClean="0"/>
              <a:t>:</a:t>
            </a:r>
          </a:p>
          <a:p>
            <a:pPr lvl="1"/>
            <a:endParaRPr lang="da-DK" dirty="0" smtClean="0"/>
          </a:p>
          <a:p>
            <a:pPr lvl="1"/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roles</a:t>
            </a:r>
            <a:r>
              <a:rPr lang="da-DK" dirty="0" smtClean="0"/>
              <a:t> </a:t>
            </a:r>
            <a:r>
              <a:rPr lang="da-DK" dirty="0" err="1" smtClean="0"/>
              <a:t>exist</a:t>
            </a:r>
            <a:r>
              <a:rPr lang="da-DK" dirty="0" smtClean="0"/>
              <a:t>?</a:t>
            </a:r>
            <a:endParaRPr lang="da-DK" dirty="0" smtClean="0"/>
          </a:p>
          <a:p>
            <a:pPr lvl="1"/>
            <a:r>
              <a:rPr lang="da-DK" dirty="0" err="1" smtClean="0"/>
              <a:t>Need</a:t>
            </a:r>
            <a:r>
              <a:rPr lang="da-DK" dirty="0" smtClean="0"/>
              <a:t> for system </a:t>
            </a:r>
            <a:r>
              <a:rPr lang="da-DK" dirty="0" err="1" smtClean="0"/>
              <a:t>access</a:t>
            </a:r>
            <a:r>
              <a:rPr lang="da-DK" dirty="0" smtClean="0"/>
              <a:t> for the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roles</a:t>
            </a:r>
            <a:endParaRPr lang="da-DK" dirty="0" smtClean="0"/>
          </a:p>
          <a:p>
            <a:pPr lvl="1"/>
            <a:r>
              <a:rPr lang="da-DK" dirty="0" err="1" smtClean="0"/>
              <a:t>What</a:t>
            </a:r>
            <a:r>
              <a:rPr lang="da-DK" dirty="0" smtClean="0"/>
              <a:t> do </a:t>
            </a:r>
            <a:r>
              <a:rPr lang="da-DK" dirty="0" err="1" smtClean="0"/>
              <a:t>you</a:t>
            </a:r>
            <a:r>
              <a:rPr lang="da-DK" dirty="0" smtClean="0"/>
              <a:t> do </a:t>
            </a:r>
            <a:r>
              <a:rPr lang="da-DK" dirty="0" err="1" smtClean="0"/>
              <a:t>now</a:t>
            </a:r>
            <a:r>
              <a:rPr lang="da-DK" dirty="0"/>
              <a:t> </a:t>
            </a:r>
            <a:r>
              <a:rPr lang="da-DK" dirty="0" smtClean="0"/>
              <a:t>to </a:t>
            </a:r>
            <a:r>
              <a:rPr lang="da-DK" dirty="0" err="1" smtClean="0"/>
              <a:t>controll</a:t>
            </a:r>
            <a:r>
              <a:rPr lang="da-DK" dirty="0" smtClean="0"/>
              <a:t> </a:t>
            </a:r>
            <a:r>
              <a:rPr lang="da-DK" dirty="0" err="1" smtClean="0"/>
              <a:t>access</a:t>
            </a:r>
            <a:r>
              <a:rPr lang="da-DK" dirty="0" smtClean="0"/>
              <a:t> to data?</a:t>
            </a:r>
            <a:br>
              <a:rPr lang="da-DK" dirty="0" smtClean="0"/>
            </a:br>
            <a:r>
              <a:rPr lang="da-DK" dirty="0" smtClean="0"/>
              <a:t>- is it </a:t>
            </a:r>
            <a:r>
              <a:rPr lang="da-DK" dirty="0" err="1" smtClean="0"/>
              <a:t>enough</a:t>
            </a:r>
            <a:r>
              <a:rPr lang="da-DK" dirty="0" smtClean="0"/>
              <a:t>?</a:t>
            </a:r>
            <a:endParaRPr lang="da-DK" dirty="0"/>
          </a:p>
          <a:p>
            <a:pPr marL="0" indent="0">
              <a:buNone/>
            </a:pPr>
            <a:endParaRPr lang="da-DK" sz="1800" dirty="0" smtClean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 smtClean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smtClean="0"/>
              <a:t>(</a:t>
            </a:r>
            <a:r>
              <a:rPr lang="da-DK" sz="1800" dirty="0" err="1" smtClean="0"/>
              <a:t>no</a:t>
            </a:r>
            <a:r>
              <a:rPr lang="da-DK" sz="1800" dirty="0" smtClean="0"/>
              <a:t> </a:t>
            </a:r>
            <a:r>
              <a:rPr lang="da-DK" sz="1800" dirty="0" err="1" smtClean="0"/>
              <a:t>deliveries</a:t>
            </a:r>
            <a:r>
              <a:rPr lang="da-DK" sz="1800" dirty="0" smtClean="0"/>
              <a:t> – to </a:t>
            </a:r>
            <a:r>
              <a:rPr lang="da-DK" sz="1800" dirty="0" err="1" smtClean="0"/>
              <a:t>be</a:t>
            </a:r>
            <a:r>
              <a:rPr lang="da-DK" sz="1800" dirty="0" smtClean="0"/>
              <a:t> </a:t>
            </a:r>
            <a:r>
              <a:rPr lang="da-DK" sz="1800" dirty="0" err="1" smtClean="0"/>
              <a:t>used</a:t>
            </a:r>
            <a:r>
              <a:rPr lang="da-DK" sz="1800" dirty="0" smtClean="0"/>
              <a:t> a basis for </a:t>
            </a:r>
            <a:r>
              <a:rPr lang="da-DK" sz="1800" dirty="0" err="1" smtClean="0"/>
              <a:t>discussion</a:t>
            </a:r>
            <a:r>
              <a:rPr lang="da-DK" sz="1800" dirty="0" smtClean="0"/>
              <a:t> </a:t>
            </a:r>
            <a:r>
              <a:rPr lang="da-DK" sz="1800" dirty="0" err="1" smtClean="0"/>
              <a:t>next</a:t>
            </a:r>
            <a:r>
              <a:rPr lang="da-DK" sz="1800" dirty="0" smtClean="0"/>
              <a:t> </a:t>
            </a:r>
            <a:r>
              <a:rPr lang="da-DK" sz="1800" dirty="0" err="1" smtClean="0"/>
              <a:t>week</a:t>
            </a:r>
            <a:r>
              <a:rPr lang="da-DK" sz="1800" dirty="0" smtClean="0"/>
              <a:t>)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70019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Presentation </a:t>
            </a:r>
            <a:r>
              <a:rPr lang="da-DK" dirty="0" err="1" smtClean="0"/>
              <a:t>subject</a:t>
            </a:r>
            <a:r>
              <a:rPr lang="da-DK" dirty="0" smtClean="0"/>
              <a:t> </a:t>
            </a:r>
            <a:r>
              <a:rPr lang="da-DK" dirty="0" err="1" smtClean="0"/>
              <a:t>ideas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smtClean="0"/>
              <a:t>OWASP </a:t>
            </a:r>
            <a:r>
              <a:rPr lang="da-DK" dirty="0" err="1" smtClean="0"/>
              <a:t>WebGoat</a:t>
            </a:r>
            <a:r>
              <a:rPr lang="da-DK" dirty="0" smtClean="0"/>
              <a:t> Project</a:t>
            </a:r>
          </a:p>
          <a:p>
            <a:endParaRPr lang="da-DK" dirty="0"/>
          </a:p>
          <a:p>
            <a:r>
              <a:rPr lang="da-DK" dirty="0"/>
              <a:t>Cross Site Scripting</a:t>
            </a:r>
          </a:p>
          <a:p>
            <a:endParaRPr lang="da-DK" dirty="0" smtClean="0"/>
          </a:p>
          <a:p>
            <a:r>
              <a:rPr lang="da-DK" dirty="0" smtClean="0"/>
              <a:t>SQL </a:t>
            </a:r>
            <a:r>
              <a:rPr lang="da-DK" dirty="0" err="1"/>
              <a:t>Injection</a:t>
            </a:r>
            <a:endParaRPr lang="da-DK" dirty="0"/>
          </a:p>
          <a:p>
            <a:endParaRPr lang="da-DK" dirty="0" smtClean="0"/>
          </a:p>
          <a:p>
            <a:r>
              <a:rPr lang="da-DK" dirty="0" smtClean="0"/>
              <a:t>Session  </a:t>
            </a:r>
            <a:r>
              <a:rPr lang="da-DK" dirty="0" err="1" smtClean="0"/>
              <a:t>security</a:t>
            </a:r>
            <a:endParaRPr lang="da-DK" dirty="0" smtClean="0"/>
          </a:p>
          <a:p>
            <a:endParaRPr lang="da-DK" dirty="0"/>
          </a:p>
          <a:p>
            <a:r>
              <a:rPr lang="da-DK" dirty="0" err="1" smtClean="0"/>
              <a:t>Token</a:t>
            </a:r>
            <a:r>
              <a:rPr lang="da-DK" dirty="0" smtClean="0"/>
              <a:t> 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security</a:t>
            </a:r>
            <a:endParaRPr lang="da-DK" dirty="0"/>
          </a:p>
          <a:p>
            <a:endParaRPr lang="da-DK" dirty="0" smtClean="0"/>
          </a:p>
          <a:p>
            <a:r>
              <a:rPr lang="da-DK" dirty="0" smtClean="0"/>
              <a:t>Web </a:t>
            </a:r>
            <a:r>
              <a:rPr lang="da-DK" dirty="0"/>
              <a:t>Application </a:t>
            </a:r>
            <a:r>
              <a:rPr lang="da-DK" dirty="0" err="1"/>
              <a:t>Vulnerability</a:t>
            </a:r>
            <a:r>
              <a:rPr lang="da-DK" dirty="0"/>
              <a:t> Scanner</a:t>
            </a:r>
          </a:p>
          <a:p>
            <a:endParaRPr lang="da-DK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988840"/>
            <a:ext cx="3131840" cy="17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Till next time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733880"/>
          </a:xfrm>
        </p:spPr>
        <p:txBody>
          <a:bodyPr>
            <a:normAutofit fontScale="92500"/>
          </a:bodyPr>
          <a:lstStyle/>
          <a:p>
            <a:r>
              <a:rPr lang="en-GB" noProof="0" dirty="0" smtClean="0"/>
              <a:t>Info / literature / links on Fronter – keep updated!!!</a:t>
            </a:r>
          </a:p>
          <a:p>
            <a:r>
              <a:rPr lang="en-GB" noProof="0" dirty="0" smtClean="0"/>
              <a:t>Reading:</a:t>
            </a:r>
          </a:p>
          <a:p>
            <a:pPr lvl="1"/>
            <a:r>
              <a:rPr lang="en-GB" dirty="0" smtClean="0"/>
              <a:t>Cross </a:t>
            </a:r>
            <a:r>
              <a:rPr lang="en-GB" dirty="0"/>
              <a:t>Site Scripting, WASC-8</a:t>
            </a:r>
          </a:p>
          <a:p>
            <a:pPr lvl="2"/>
            <a:r>
              <a:rPr lang="en-GB" dirty="0"/>
              <a:t>http://</a:t>
            </a:r>
            <a:r>
              <a:rPr lang="en-GB" dirty="0" err="1"/>
              <a:t>projects.webappsec.org</a:t>
            </a:r>
            <a:r>
              <a:rPr lang="en-GB" dirty="0"/>
              <a:t>/w/page/13246920/Cross%20Site%20Scripting</a:t>
            </a:r>
          </a:p>
          <a:p>
            <a:pPr lvl="1"/>
            <a:r>
              <a:rPr lang="en-GB" dirty="0"/>
              <a:t>Session Riding, Thomas </a:t>
            </a:r>
            <a:r>
              <a:rPr lang="en-GB" dirty="0" smtClean="0"/>
              <a:t>Schreiber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/wiki/Cross-</a:t>
            </a:r>
            <a:r>
              <a:rPr lang="en-GB" dirty="0" err="1" smtClean="0"/>
              <a:t>site_request_forgery</a:t>
            </a:r>
            <a:endParaRPr lang="en-GB" dirty="0" smtClean="0"/>
          </a:p>
          <a:p>
            <a:pPr lvl="1"/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</a:t>
            </a:r>
            <a:r>
              <a:rPr lang="en-GB" dirty="0" err="1" smtClean="0"/>
              <a:t>Session_hijacking</a:t>
            </a:r>
            <a:endParaRPr lang="en-GB" dirty="0" smtClean="0"/>
          </a:p>
          <a:p>
            <a:pPr lvl="1"/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</a:t>
            </a:r>
            <a:r>
              <a:rPr lang="en-GB" dirty="0" err="1"/>
              <a:t>Session_fixation</a:t>
            </a:r>
            <a:endParaRPr lang="en-GB" dirty="0"/>
          </a:p>
          <a:p>
            <a:pPr lvl="1"/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</a:t>
            </a:r>
            <a:r>
              <a:rPr lang="en-GB" dirty="0" err="1" smtClean="0"/>
              <a:t>SQL_injection</a:t>
            </a:r>
            <a:endParaRPr lang="en-GB" dirty="0" smtClean="0"/>
          </a:p>
          <a:p>
            <a:pPr lvl="1"/>
            <a:r>
              <a:rPr lang="en-GB" dirty="0" smtClean="0"/>
              <a:t>Advanced </a:t>
            </a:r>
            <a:r>
              <a:rPr lang="en-GB" dirty="0"/>
              <a:t>SQL Injection In SQL Server Applications, Chris </a:t>
            </a:r>
            <a:r>
              <a:rPr lang="en-GB" dirty="0" err="1"/>
              <a:t>Anley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42067"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lIns="84134" tIns="42067" rIns="84134" bIns="42067"/>
          <a:lstStyle/>
          <a:p>
            <a:r>
              <a:rPr lang="da-DK" dirty="0" smtClean="0"/>
              <a:t>Web Application Firewalls – by Thomas Juul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924944"/>
            <a:ext cx="4518968" cy="31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42067"/>
          <a:lstStyle/>
          <a:p>
            <a:r>
              <a:rPr lang="da-DK" dirty="0" smtClean="0"/>
              <a:t>Student </a:t>
            </a:r>
            <a:r>
              <a:rPr lang="da-DK" dirty="0" err="1" smtClean="0"/>
              <a:t>presentation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lIns="84134" tIns="42067" rIns="84134" bIns="42067"/>
          <a:lstStyle/>
          <a:p>
            <a:r>
              <a:rPr lang="da-DK" dirty="0" err="1" smtClean="0"/>
              <a:t>Nessus</a:t>
            </a:r>
            <a:r>
              <a:rPr lang="da-DK" dirty="0" smtClean="0"/>
              <a:t> </a:t>
            </a:r>
            <a:r>
              <a:rPr lang="da-DK" dirty="0" smtClean="0"/>
              <a:t>– </a:t>
            </a:r>
            <a:r>
              <a:rPr lang="da-DK" smtClean="0"/>
              <a:t>by </a:t>
            </a:r>
            <a:r>
              <a:rPr lang="da-DK" smtClean="0"/>
              <a:t>Amalie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140968"/>
            <a:ext cx="5271120" cy="31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Groups and </a:t>
            </a:r>
            <a:r>
              <a:rPr lang="da-DK" dirty="0" err="1" smtClean="0"/>
              <a:t>roles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Help to </a:t>
            </a:r>
            <a:r>
              <a:rPr lang="en-GB" dirty="0" smtClean="0"/>
              <a:t>clarify processes and administrate who have access to what…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Roles are defined for each job function</a:t>
            </a:r>
          </a:p>
          <a:p>
            <a:pPr lvl="1"/>
            <a:r>
              <a:rPr lang="en-GB" dirty="0" smtClean="0"/>
              <a:t>Access to functionality and data is assigned to roles</a:t>
            </a:r>
          </a:p>
          <a:p>
            <a:pPr lvl="1"/>
            <a:r>
              <a:rPr lang="en-GB" dirty="0" smtClean="0"/>
              <a:t>Users are given roles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No reason for a software developer to have access to </a:t>
            </a:r>
            <a:r>
              <a:rPr lang="en-GB" dirty="0" smtClean="0"/>
              <a:t>the company billing system.</a:t>
            </a:r>
          </a:p>
          <a:p>
            <a:endParaRPr lang="en-GB" dirty="0" smtClean="0"/>
          </a:p>
          <a:p>
            <a:r>
              <a:rPr lang="en-GB" dirty="0" smtClean="0"/>
              <a:t>Self controlled teams may </a:t>
            </a:r>
            <a:r>
              <a:rPr lang="en-GB" dirty="0" smtClean="0"/>
              <a:t>pose a challenge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12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Access </a:t>
            </a:r>
            <a:r>
              <a:rPr lang="da-DK" dirty="0" err="1" smtClean="0"/>
              <a:t>control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ACL – Access Control List</a:t>
            </a:r>
          </a:p>
          <a:p>
            <a:r>
              <a:rPr lang="da-DK" dirty="0" smtClean="0"/>
              <a:t>LUA – </a:t>
            </a:r>
            <a:r>
              <a:rPr lang="da-DK" dirty="0" err="1" smtClean="0"/>
              <a:t>Least</a:t>
            </a:r>
            <a:r>
              <a:rPr lang="da-DK" dirty="0"/>
              <a:t> </a:t>
            </a:r>
            <a:r>
              <a:rPr lang="da-DK" dirty="0" err="1" smtClean="0"/>
              <a:t>Privilege</a:t>
            </a:r>
            <a:r>
              <a:rPr lang="da-DK" dirty="0" smtClean="0"/>
              <a:t> </a:t>
            </a:r>
            <a:r>
              <a:rPr lang="da-DK" dirty="0"/>
              <a:t>User Access</a:t>
            </a:r>
            <a:endParaRPr lang="da-DK" dirty="0" smtClean="0"/>
          </a:p>
          <a:p>
            <a:r>
              <a:rPr lang="da-DK" dirty="0" smtClean="0"/>
              <a:t>DAC – Dynamic </a:t>
            </a:r>
            <a:r>
              <a:rPr lang="da-DK" dirty="0"/>
              <a:t>Access Control</a:t>
            </a:r>
            <a:br>
              <a:rPr lang="da-DK" dirty="0"/>
            </a:b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9443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Access control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GB" noProof="0" dirty="0" smtClean="0"/>
              <a:t>File access in Windows</a:t>
            </a:r>
          </a:p>
          <a:p>
            <a:pPr lvl="1" eaLnBrk="1" hangingPunct="1"/>
            <a:r>
              <a:rPr lang="en-GB" noProof="0" dirty="0" smtClean="0"/>
              <a:t>Defined by access control lists (ACLs)</a:t>
            </a:r>
          </a:p>
          <a:p>
            <a:pPr lvl="1" eaLnBrk="1" hangingPunct="1"/>
            <a:r>
              <a:rPr lang="en-GB" noProof="0" dirty="0" smtClean="0"/>
              <a:t>Describe rights for groups or individual users</a:t>
            </a:r>
          </a:p>
          <a:p>
            <a:pPr lvl="1" eaLnBrk="1" hangingPunct="1"/>
            <a:r>
              <a:rPr lang="en-GB" noProof="0" dirty="0" smtClean="0"/>
              <a:t>Permissions are inherited from parent directories by default</a:t>
            </a:r>
          </a:p>
          <a:p>
            <a:pPr lvl="8"/>
            <a:endParaRPr lang="en-GB" noProof="0" dirty="0" smtClean="0"/>
          </a:p>
          <a:p>
            <a:pPr eaLnBrk="1" hangingPunct="1"/>
            <a:r>
              <a:rPr lang="en-GB" noProof="0" dirty="0" smtClean="0"/>
              <a:t>Example:</a:t>
            </a:r>
          </a:p>
          <a:p>
            <a:pPr lvl="1" eaLnBrk="1" hangingPunct="1"/>
            <a:r>
              <a:rPr lang="en-GB" noProof="0" dirty="0" smtClean="0"/>
              <a:t>Change access rights to a file / directory</a:t>
            </a:r>
          </a:p>
          <a:p>
            <a:pPr lvl="1" eaLnBrk="1" hangingPunct="1"/>
            <a:endParaRPr lang="en-GB" dirty="0"/>
          </a:p>
          <a:p>
            <a:r>
              <a:rPr lang="en-GB" noProof="0" dirty="0" smtClean="0"/>
              <a:t>Understanding how ACL </a:t>
            </a:r>
            <a:r>
              <a:rPr lang="en-GB" dirty="0"/>
              <a:t>works:</a:t>
            </a:r>
            <a:br>
              <a:rPr lang="en-GB" dirty="0"/>
            </a:br>
            <a:r>
              <a:rPr lang="en-GB" sz="1600" dirty="0"/>
              <a:t>http://</a:t>
            </a:r>
            <a:r>
              <a:rPr lang="en-GB" sz="1600" dirty="0" err="1"/>
              <a:t>book.cakephp.org</a:t>
            </a:r>
            <a:r>
              <a:rPr lang="en-GB" sz="1600" dirty="0"/>
              <a:t>/2.0/en/core-libraries/components/access-control-</a:t>
            </a:r>
            <a:r>
              <a:rPr lang="en-GB" sz="1600" dirty="0" err="1"/>
              <a:t>lists.html</a:t>
            </a:r>
            <a:endParaRPr lang="en-GB" noProof="0" dirty="0" smtClean="0"/>
          </a:p>
          <a:p>
            <a:pPr eaLnBrk="1" hangingPunct="1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2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Exercise</a:t>
            </a:r>
            <a:endParaRPr lang="en-GB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Create a low-privilege user</a:t>
            </a:r>
          </a:p>
          <a:p>
            <a:r>
              <a:rPr lang="en-GB" noProof="0" dirty="0" smtClean="0"/>
              <a:t>Create 2 files and change the access rights so that the new user can access one and but not the other</a:t>
            </a:r>
          </a:p>
          <a:p>
            <a:r>
              <a:rPr lang="en-GB" noProof="0" dirty="0" smtClean="0"/>
              <a:t>Verify</a:t>
            </a:r>
          </a:p>
          <a:p>
            <a:endParaRPr lang="en-GB" dirty="0"/>
          </a:p>
          <a:p>
            <a:endParaRPr lang="en-GB" noProof="0" dirty="0" smtClean="0"/>
          </a:p>
          <a:p>
            <a:r>
              <a:rPr lang="en-GB" dirty="0" smtClean="0"/>
              <a:t>Win 10 hint: </a:t>
            </a:r>
            <a:r>
              <a:rPr lang="en-GB" dirty="0"/>
              <a:t>use  “Local Users and Groups Manager”</a:t>
            </a:r>
            <a:br>
              <a:rPr lang="en-GB" dirty="0"/>
            </a:br>
            <a:r>
              <a:rPr lang="en-GB" sz="2400" dirty="0" smtClean="0"/>
              <a:t>Start </a:t>
            </a:r>
            <a:r>
              <a:rPr lang="en-GB" sz="2400" dirty="0" err="1"/>
              <a:t>lusrmgr.msc</a:t>
            </a:r>
            <a:r>
              <a:rPr lang="en-GB" sz="2400" dirty="0"/>
              <a:t> via </a:t>
            </a:r>
            <a:r>
              <a:rPr lang="en-GB" sz="2400" dirty="0" smtClean="0"/>
              <a:t>the Run </a:t>
            </a:r>
            <a:r>
              <a:rPr lang="en-GB" sz="2400" dirty="0"/>
              <a:t>Dialog [</a:t>
            </a:r>
            <a:r>
              <a:rPr lang="en-GB" sz="2400" dirty="0" err="1" smtClean="0"/>
              <a:t>WinLogo</a:t>
            </a:r>
            <a:r>
              <a:rPr lang="en-GB" sz="2400" dirty="0" err="1"/>
              <a:t>+R</a:t>
            </a:r>
            <a:r>
              <a:rPr lang="en-GB" sz="2400" dirty="0"/>
              <a:t>]</a:t>
            </a: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229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600" noProof="0" dirty="0" smtClean="0"/>
              <a:t>LUA – Least Privilege User Access</a:t>
            </a:r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noProof="0" dirty="0" smtClean="0"/>
              <a:t>Defined in the orange book as: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GB" noProof="0" dirty="0" smtClean="0"/>
              <a:t>	”</a:t>
            </a:r>
            <a:r>
              <a:rPr lang="en-GB" i="1" noProof="0" dirty="0" smtClean="0"/>
              <a:t>(The Principle of Least Privilege) requires that each subject in a system be granted the most restrictive set of privileges (or lowest clearance) needed for the performance of authorized tasks.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GB" i="1" noProof="0" dirty="0" smtClean="0"/>
              <a:t>	The application of this principle limits the damage that can result from accident, error, or unauthorized use.</a:t>
            </a:r>
            <a:r>
              <a:rPr lang="en-GB" noProof="0" dirty="0" smtClean="0"/>
              <a:t>”</a:t>
            </a:r>
          </a:p>
          <a:p>
            <a:pPr lvl="4" eaLnBrk="1" hangingPunct="1"/>
            <a:endParaRPr lang="en-GB" noProof="0" dirty="0" smtClean="0"/>
          </a:p>
          <a:p>
            <a:pPr eaLnBrk="1" hangingPunct="1"/>
            <a:r>
              <a:rPr lang="en-GB" noProof="0" dirty="0" smtClean="0"/>
              <a:t>Elevate rights based on needs</a:t>
            </a:r>
          </a:p>
          <a:p>
            <a:pPr lvl="1" eaLnBrk="1" hangingPunct="1"/>
            <a:r>
              <a:rPr lang="en-GB" noProof="0" dirty="0" smtClean="0"/>
              <a:t>Don't run browser with admin privileges for normal use</a:t>
            </a:r>
          </a:p>
        </p:txBody>
      </p:sp>
    </p:spTree>
    <p:extLst>
      <p:ext uri="{BB962C8B-B14F-4D97-AF65-F5344CB8AC3E}">
        <p14:creationId xmlns:p14="http://schemas.microsoft.com/office/powerpoint/2010/main" val="353999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5577</TotalTime>
  <Words>651</Words>
  <Application>Microsoft Macintosh PowerPoint</Application>
  <PresentationFormat>Skærmshow (4:3)</PresentationFormat>
  <Paragraphs>146</Paragraphs>
  <Slides>26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26</vt:i4>
      </vt:variant>
    </vt:vector>
  </HeadingPairs>
  <TitlesOfParts>
    <vt:vector size="27" baseType="lpstr">
      <vt:lpstr>Flow</vt:lpstr>
      <vt:lpstr>PowerPoint-præsentation</vt:lpstr>
      <vt:lpstr>Security update</vt:lpstr>
      <vt:lpstr>Student presentation</vt:lpstr>
      <vt:lpstr>Student presentation</vt:lpstr>
      <vt:lpstr>Groups and roles</vt:lpstr>
      <vt:lpstr>Access control</vt:lpstr>
      <vt:lpstr>Access control</vt:lpstr>
      <vt:lpstr>Exercise</vt:lpstr>
      <vt:lpstr>LUA – Least Privilege User Access</vt:lpstr>
      <vt:lpstr>UAC – User Account Control</vt:lpstr>
      <vt:lpstr>UAC – User Account Control</vt:lpstr>
      <vt:lpstr>UAC – User Account Control</vt:lpstr>
      <vt:lpstr>Shield symbol</vt:lpstr>
      <vt:lpstr>Windows Group Policies</vt:lpstr>
      <vt:lpstr>Group Policies</vt:lpstr>
      <vt:lpstr>PowerPoint-præsentation</vt:lpstr>
      <vt:lpstr>Exercise</vt:lpstr>
      <vt:lpstr>Student presentation</vt:lpstr>
      <vt:lpstr>DAC - Dynamic Access Control</vt:lpstr>
      <vt:lpstr>DAC vs ACL</vt:lpstr>
      <vt:lpstr>PowerPoint-præsentation</vt:lpstr>
      <vt:lpstr>DAC: hands-on</vt:lpstr>
      <vt:lpstr>Further reading…</vt:lpstr>
      <vt:lpstr>Assignment</vt:lpstr>
      <vt:lpstr>Presentation subject ideas</vt:lpstr>
      <vt:lpstr>Till next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Tue</dc:creator>
  <cp:lastModifiedBy>Tue Becher</cp:lastModifiedBy>
  <cp:revision>303</cp:revision>
  <dcterms:created xsi:type="dcterms:W3CDTF">2009-12-19T23:20:08Z</dcterms:created>
  <dcterms:modified xsi:type="dcterms:W3CDTF">2016-02-29T07:51:45Z</dcterms:modified>
</cp:coreProperties>
</file>